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19"/>
  </p:notesMasterIdLst>
  <p:handoutMasterIdLst>
    <p:handoutMasterId r:id="rId20"/>
  </p:handoutMasterIdLst>
  <p:sldIdLst>
    <p:sldId id="259" r:id="rId2"/>
    <p:sldId id="320" r:id="rId3"/>
    <p:sldId id="321" r:id="rId4"/>
    <p:sldId id="329" r:id="rId5"/>
    <p:sldId id="328" r:id="rId6"/>
    <p:sldId id="279" r:id="rId7"/>
    <p:sldId id="307" r:id="rId8"/>
    <p:sldId id="304" r:id="rId9"/>
    <p:sldId id="308" r:id="rId10"/>
    <p:sldId id="284" r:id="rId11"/>
    <p:sldId id="305" r:id="rId12"/>
    <p:sldId id="327" r:id="rId13"/>
    <p:sldId id="309" r:id="rId14"/>
    <p:sldId id="312" r:id="rId15"/>
    <p:sldId id="316" r:id="rId16"/>
    <p:sldId id="319" r:id="rId17"/>
    <p:sldId id="330" r:id="rId18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62A37"/>
    <a:srgbClr val="FFFF00"/>
    <a:srgbClr val="FFCC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4" autoAdjust="0"/>
    <p:restoredTop sz="94672" autoAdjust="0"/>
  </p:normalViewPr>
  <p:slideViewPr>
    <p:cSldViewPr>
      <p:cViewPr varScale="1">
        <p:scale>
          <a:sx n="67" d="100"/>
          <a:sy n="67" d="100"/>
        </p:scale>
        <p:origin x="-108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35321B09-2F3E-47B8-ABED-5FC0D1456B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1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0D767161-AAAB-45F0-B06E-0B022D207F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47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http://www.nadeducation.org/dynamic/images/1038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65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2665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2666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6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6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6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6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6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6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6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6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6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7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7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7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667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2667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7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7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7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7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7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8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8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8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8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8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8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8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8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8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8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9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9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9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9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9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9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9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9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9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9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0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0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0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0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0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0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0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0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0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0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1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1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1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1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1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1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1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1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1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1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2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2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2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2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2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2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2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2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2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2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3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3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3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3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3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3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3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3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3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3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4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4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4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4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4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4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4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4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4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4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5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5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5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5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5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5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5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5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5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5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6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6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6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6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6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6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6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6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6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6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7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7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7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7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7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7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7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7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7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7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8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8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8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8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8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8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8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8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8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8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9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9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9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9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9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9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9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9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9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9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0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0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0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0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80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80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0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0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0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680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681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26811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26812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26813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772FDB0D-7820-4FF5-9C8F-A719297A8EF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26814" name="Picture 158" descr="http://www.nadeducation.org/dynamic/images/1038.jpg"/>
          <p:cNvPicPr>
            <a:picLocks noChangeAspect="1" noChangeArrowheads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791200"/>
            <a:ext cx="758825" cy="890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2427D-748D-4EB5-B1E4-40E8869DC4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BF2C9-CAF6-41EB-8D24-0B41B828B2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63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2EFC0CDE-7966-4AEE-B3E3-2FA6A01555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99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5F079FD2-5FC0-47BE-AAED-A04F7BB409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43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88D7FD25-88E5-48B5-9298-688DDEE2A9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6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EB5D7-9F83-424C-BD09-CBBB99008A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0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99288-F4FE-4AA6-9E83-99DAD1B950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0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CE9FC-BCBD-4080-8A21-0D04997D55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5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7CDC4-1551-432C-BBBD-A5D0B65166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3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9B12E-21C1-48FF-A529-C6C57D3902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3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B5B9C-2C05-4B85-86C7-3050EAE384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3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A2164-1F2F-49B2-99A0-4820967EA3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5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0812D-FB63-4E11-9048-D6DB7728C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63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2563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2563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3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3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3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4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4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4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4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4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4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4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4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4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564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2565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5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5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5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5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5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5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5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5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5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6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6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6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6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6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6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6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6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6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6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7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7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7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7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7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7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7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7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7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7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8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8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8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8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8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8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8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8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8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8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9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9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9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9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9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9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9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9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9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9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0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0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0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0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0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0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0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0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0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0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1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1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1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1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1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1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1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1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1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1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2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2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2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2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2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2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2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2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2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2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3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3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3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3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3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3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3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3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3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3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4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4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4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4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4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4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4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4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4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4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5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5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5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5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5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5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5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5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5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5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6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6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6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6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6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6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6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6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6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6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7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7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7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7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7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7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7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7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7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7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8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8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8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8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8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578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578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2578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2578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228FD502-91D4-4F70-B1FE-95F676FE10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2578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indergartensteppingstones.blogspot.com/" TargetMode="External"/><Relationship Id="rId2" Type="http://schemas.openxmlformats.org/officeDocument/2006/relationships/hyperlink" Target="http://www.facebook.com/home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deducation.org/" TargetMode="External"/><Relationship Id="rId2" Type="http://schemas.openxmlformats.org/officeDocument/2006/relationships/hyperlink" Target="http://pathways.nadeducati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kendallhunt.com/pathways/" TargetMode="External"/><Relationship Id="rId4" Type="http://schemas.openxmlformats.org/officeDocument/2006/relationships/hyperlink" Target="http://www.nadeducation.org/tde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229600" cy="2133600"/>
          </a:xfrm>
        </p:spPr>
        <p:txBody>
          <a:bodyPr/>
          <a:lstStyle/>
          <a:p>
            <a:r>
              <a:rPr lang="en-US" sz="4000" dirty="0">
                <a:solidFill>
                  <a:srgbClr val="FFCC00"/>
                </a:solidFill>
              </a:rPr>
              <a:t>Welcome to the New </a:t>
            </a:r>
            <a:r>
              <a:rPr lang="en-US" sz="4000" b="1" dirty="0">
                <a:solidFill>
                  <a:srgbClr val="FFCC00"/>
                </a:solidFill>
              </a:rPr>
              <a:t>NAD</a:t>
            </a:r>
            <a:br>
              <a:rPr lang="en-US" sz="4000" b="1" dirty="0">
                <a:solidFill>
                  <a:srgbClr val="FFCC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Kindergarten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6000" b="1" dirty="0">
                <a:solidFill>
                  <a:srgbClr val="C00000"/>
                </a:solidFill>
              </a:rPr>
              <a:t>Stepping Stones</a:t>
            </a:r>
            <a:r>
              <a:rPr lang="en-US" sz="4000" b="1" dirty="0">
                <a:solidFill>
                  <a:srgbClr val="C00000"/>
                </a:solidFill>
              </a:rPr>
              <a:t/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 A Journey to Excellence through Discovery </a:t>
            </a:r>
          </a:p>
        </p:txBody>
      </p:sp>
      <p:pic>
        <p:nvPicPr>
          <p:cNvPr id="616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67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4" descr="IMG_24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52578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CC00"/>
                </a:solidFill>
              </a:rPr>
              <a:t>  </a:t>
            </a:r>
            <a:r>
              <a:rPr lang="en-US" dirty="0" smtClean="0">
                <a:solidFill>
                  <a:srgbClr val="FFCC00"/>
                </a:solidFill>
              </a:rPr>
              <a:t>10 </a:t>
            </a:r>
            <a:r>
              <a:rPr lang="en-US" dirty="0">
                <a:solidFill>
                  <a:srgbClr val="FFCC00"/>
                </a:solidFill>
              </a:rPr>
              <a:t>Instructional Blocks</a:t>
            </a:r>
          </a:p>
        </p:txBody>
      </p:sp>
      <p:sp>
        <p:nvSpPr>
          <p:cNvPr id="3430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0" y="1600200"/>
            <a:ext cx="3508375" cy="449897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2800" b="1" dirty="0" smtClean="0">
                <a:solidFill>
                  <a:srgbClr val="C00000"/>
                </a:solidFill>
              </a:rPr>
              <a:t>Bible</a:t>
            </a:r>
            <a:endParaRPr lang="en-US" sz="28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2800" b="1" dirty="0" smtClean="0">
                <a:solidFill>
                  <a:srgbClr val="C00000"/>
                </a:solidFill>
              </a:rPr>
              <a:t>Language Arts</a:t>
            </a:r>
            <a:endParaRPr lang="en-US" sz="28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2800" b="1" dirty="0" smtClean="0">
                <a:solidFill>
                  <a:srgbClr val="C00000"/>
                </a:solidFill>
              </a:rPr>
              <a:t>Math</a:t>
            </a:r>
            <a:endParaRPr lang="en-US" sz="28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2800" dirty="0" smtClean="0">
                <a:solidFill>
                  <a:srgbClr val="C00000"/>
                </a:solidFill>
              </a:rPr>
              <a:t>Science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2800" dirty="0">
                <a:solidFill>
                  <a:srgbClr val="C00000"/>
                </a:solidFill>
              </a:rPr>
              <a:t>Social Studies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2800" dirty="0">
                <a:solidFill>
                  <a:srgbClr val="C00000"/>
                </a:solidFill>
              </a:rPr>
              <a:t>PE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2800" dirty="0">
                <a:solidFill>
                  <a:srgbClr val="C00000"/>
                </a:solidFill>
              </a:rPr>
              <a:t>Art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2800" dirty="0" smtClean="0">
                <a:solidFill>
                  <a:srgbClr val="C00000"/>
                </a:solidFill>
              </a:rPr>
              <a:t>Music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2800" dirty="0" smtClean="0">
                <a:solidFill>
                  <a:srgbClr val="C00000"/>
                </a:solidFill>
              </a:rPr>
              <a:t>Dramatic Play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2800" dirty="0" smtClean="0">
                <a:solidFill>
                  <a:srgbClr val="C00000"/>
                </a:solidFill>
              </a:rPr>
              <a:t>Technology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4304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67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 descr="IMG_2514_edi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31" y="1612484"/>
            <a:ext cx="3097213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MG_06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4" y="1436381"/>
            <a:ext cx="32766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78" y="3993546"/>
            <a:ext cx="1895571" cy="253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C00"/>
                </a:solidFill>
              </a:rPr>
              <a:t>Suggested Schedule</a:t>
            </a:r>
          </a:p>
        </p:txBody>
      </p:sp>
      <p:sp>
        <p:nvSpPr>
          <p:cNvPr id="415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dirty="0" smtClean="0"/>
              <a:t>Worship/Bible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Daily Routine</a:t>
            </a:r>
          </a:p>
          <a:p>
            <a:pPr lvl="2">
              <a:lnSpc>
                <a:spcPct val="90000"/>
              </a:lnSpc>
              <a:buClr>
                <a:srgbClr val="B62A37"/>
              </a:buClr>
            </a:pPr>
            <a:r>
              <a:rPr lang="en-US" dirty="0"/>
              <a:t>Singing/Theme Song</a:t>
            </a:r>
          </a:p>
          <a:p>
            <a:pPr lvl="2">
              <a:lnSpc>
                <a:spcPct val="90000"/>
              </a:lnSpc>
              <a:buClr>
                <a:srgbClr val="B62A37"/>
              </a:buClr>
            </a:pPr>
            <a:r>
              <a:rPr lang="en-US" dirty="0"/>
              <a:t>Daily </a:t>
            </a:r>
            <a:r>
              <a:rPr lang="en-US" dirty="0" smtClean="0"/>
              <a:t>Focus </a:t>
            </a:r>
          </a:p>
          <a:p>
            <a:pPr marL="914400" lvl="2" indent="0">
              <a:lnSpc>
                <a:spcPct val="90000"/>
              </a:lnSpc>
              <a:buClr>
                <a:srgbClr val="B62A37"/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dirty="0"/>
              <a:t>Suggestions in grids </a:t>
            </a:r>
            <a:r>
              <a:rPr lang="en-US" dirty="0" smtClean="0"/>
              <a:t>of DLGs)</a:t>
            </a:r>
            <a:endParaRPr lang="en-US" dirty="0"/>
          </a:p>
          <a:p>
            <a:pPr lvl="3">
              <a:lnSpc>
                <a:spcPct val="90000"/>
              </a:lnSpc>
            </a:pPr>
            <a:r>
              <a:rPr lang="en-US" dirty="0"/>
              <a:t>Introducing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Presenting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Reviewing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Practicing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Applying</a:t>
            </a:r>
          </a:p>
          <a:p>
            <a:pPr lvl="2">
              <a:lnSpc>
                <a:spcPct val="90000"/>
              </a:lnSpc>
              <a:buClr>
                <a:srgbClr val="B62A37"/>
              </a:buClr>
            </a:pPr>
            <a:r>
              <a:rPr lang="en-US" dirty="0">
                <a:solidFill>
                  <a:srgbClr val="000000"/>
                </a:solidFill>
              </a:rPr>
              <a:t>Bible Verse</a:t>
            </a:r>
          </a:p>
          <a:p>
            <a:pPr lvl="2">
              <a:lnSpc>
                <a:spcPct val="90000"/>
              </a:lnSpc>
              <a:buClr>
                <a:srgbClr val="B62A37"/>
              </a:buClr>
            </a:pPr>
            <a:r>
              <a:rPr lang="en-US" dirty="0">
                <a:solidFill>
                  <a:srgbClr val="000000"/>
                </a:solidFill>
              </a:rPr>
              <a:t>Prayer</a:t>
            </a:r>
          </a:p>
        </p:txBody>
      </p:sp>
      <p:pic>
        <p:nvPicPr>
          <p:cNvPr id="41575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67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IMG_03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24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901" y="2590800"/>
            <a:ext cx="2945342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C00"/>
                </a:solidFill>
              </a:rPr>
              <a:t>Suggested Schedule Continued</a:t>
            </a:r>
          </a:p>
        </p:txBody>
      </p:sp>
      <p:sp>
        <p:nvSpPr>
          <p:cNvPr id="416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B62A37"/>
              </a:buClr>
            </a:pPr>
            <a:r>
              <a:rPr lang="en-US" dirty="0"/>
              <a:t>Language Arts</a:t>
            </a:r>
          </a:p>
          <a:p>
            <a:pPr lvl="1"/>
            <a:r>
              <a:rPr lang="en-US" dirty="0"/>
              <a:t>Daily Routine</a:t>
            </a:r>
          </a:p>
          <a:p>
            <a:pPr lvl="3"/>
            <a:r>
              <a:rPr lang="en-US" dirty="0"/>
              <a:t>Phonemic Awareness</a:t>
            </a:r>
          </a:p>
          <a:p>
            <a:pPr lvl="3"/>
            <a:r>
              <a:rPr lang="en-US" dirty="0" smtClean="0"/>
              <a:t>Sound Letter Activities</a:t>
            </a:r>
            <a:endParaRPr lang="en-US" dirty="0"/>
          </a:p>
          <a:p>
            <a:pPr lvl="3"/>
            <a:r>
              <a:rPr lang="en-US" dirty="0"/>
              <a:t>Reading Workshop</a:t>
            </a:r>
          </a:p>
          <a:p>
            <a:pPr lvl="3"/>
            <a:r>
              <a:rPr lang="en-US" dirty="0"/>
              <a:t>Signing-In</a:t>
            </a:r>
          </a:p>
          <a:p>
            <a:pPr lvl="3"/>
            <a:r>
              <a:rPr lang="en-US" dirty="0"/>
              <a:t>Writing Workshop</a:t>
            </a:r>
          </a:p>
          <a:p>
            <a:pPr lvl="3"/>
            <a:r>
              <a:rPr lang="en-US" dirty="0"/>
              <a:t>Fine Motor Skills</a:t>
            </a:r>
          </a:p>
          <a:p>
            <a:pPr lvl="3"/>
            <a:r>
              <a:rPr lang="en-US" dirty="0"/>
              <a:t>Listening and </a:t>
            </a:r>
            <a:r>
              <a:rPr lang="en-US" dirty="0" smtClean="0"/>
              <a:t>Speaking</a:t>
            </a:r>
          </a:p>
          <a:p>
            <a:pPr lvl="3"/>
            <a:r>
              <a:rPr lang="en-US" i="1" dirty="0" smtClean="0"/>
              <a:t>Stairway to Reading</a:t>
            </a:r>
            <a:endParaRPr lang="en-US" i="1" dirty="0"/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1677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67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6774" name="Picture 6" descr="IMG_06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07986"/>
            <a:ext cx="19921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Kay\My Documents\My Pictures\2011_10_14\IMG_9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97" y="1219200"/>
            <a:ext cx="31242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63" y="5192036"/>
            <a:ext cx="2034926" cy="151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38" y="3507986"/>
            <a:ext cx="2110591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C00"/>
                </a:solidFill>
              </a:rPr>
              <a:t>Suggested Schedule Continued</a:t>
            </a:r>
          </a:p>
        </p:txBody>
      </p:sp>
      <p:sp>
        <p:nvSpPr>
          <p:cNvPr id="4208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dirty="0"/>
              <a:t>Math</a:t>
            </a:r>
          </a:p>
          <a:p>
            <a:pPr lvl="1"/>
            <a:r>
              <a:rPr lang="en-US" dirty="0"/>
              <a:t>Daily Routine</a:t>
            </a:r>
          </a:p>
          <a:p>
            <a:pPr lvl="2">
              <a:buClr>
                <a:srgbClr val="C00000"/>
              </a:buClr>
            </a:pPr>
            <a:r>
              <a:rPr lang="en-US" dirty="0"/>
              <a:t>Large Group Work</a:t>
            </a:r>
          </a:p>
          <a:p>
            <a:pPr lvl="3"/>
            <a:r>
              <a:rPr lang="en-US" dirty="0"/>
              <a:t>Estimating /Predicting/Graphing</a:t>
            </a:r>
          </a:p>
          <a:p>
            <a:pPr lvl="3"/>
            <a:r>
              <a:rPr lang="en-US" dirty="0"/>
              <a:t>Calendar/Weather</a:t>
            </a:r>
          </a:p>
          <a:p>
            <a:pPr lvl="3"/>
            <a:r>
              <a:rPr lang="en-US" dirty="0"/>
              <a:t>Finger Plays/Poems</a:t>
            </a:r>
          </a:p>
          <a:p>
            <a:pPr lvl="2">
              <a:buClr>
                <a:srgbClr val="C00000"/>
              </a:buClr>
            </a:pPr>
            <a:r>
              <a:rPr lang="en-US" dirty="0"/>
              <a:t>Small Group Work</a:t>
            </a:r>
          </a:p>
          <a:p>
            <a:pPr lvl="2">
              <a:buClr>
                <a:srgbClr val="C00000"/>
              </a:buClr>
            </a:pPr>
            <a:r>
              <a:rPr lang="en-US" dirty="0"/>
              <a:t>Independent Work</a:t>
            </a:r>
          </a:p>
          <a:p>
            <a:pPr lvl="2">
              <a:buFont typeface="Arial" charset="0"/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2086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67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56994"/>
            <a:ext cx="2038350" cy="152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IMG_02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60788"/>
            <a:ext cx="373380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633" y="1295400"/>
            <a:ext cx="2857500" cy="21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C00"/>
                </a:solidFill>
              </a:rPr>
              <a:t>Suggested Schedule Continued</a:t>
            </a:r>
          </a:p>
        </p:txBody>
      </p:sp>
      <p:sp>
        <p:nvSpPr>
          <p:cNvPr id="4239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dirty="0" smtClean="0"/>
              <a:t>Science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Social </a:t>
            </a:r>
            <a:r>
              <a:rPr lang="en-US" dirty="0"/>
              <a:t>Studies</a:t>
            </a:r>
          </a:p>
          <a:p>
            <a:pPr>
              <a:buClr>
                <a:srgbClr val="C00000"/>
              </a:buClr>
            </a:pPr>
            <a:r>
              <a:rPr lang="en-US" dirty="0"/>
              <a:t>PE</a:t>
            </a:r>
          </a:p>
          <a:p>
            <a:pPr>
              <a:buClr>
                <a:srgbClr val="C00000"/>
              </a:buClr>
            </a:pPr>
            <a:r>
              <a:rPr lang="en-US" dirty="0"/>
              <a:t>Art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Music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Dramatic Play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Technology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2394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67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IMG_03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65" y="4359956"/>
            <a:ext cx="32766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7" y="2819400"/>
            <a:ext cx="23622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65" y="1222034"/>
            <a:ext cx="3807363" cy="285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3115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5203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2A37"/>
                </a:solidFill>
              </a:rPr>
              <a:t>What </a:t>
            </a:r>
            <a:r>
              <a:rPr lang="en-US" dirty="0" smtClean="0">
                <a:solidFill>
                  <a:srgbClr val="B62A37"/>
                </a:solidFill>
              </a:rPr>
              <a:t>Now</a:t>
            </a:r>
            <a:r>
              <a:rPr lang="en-US" dirty="0">
                <a:solidFill>
                  <a:srgbClr val="B62A37"/>
                </a:solidFill>
              </a:rPr>
              <a:t>?</a:t>
            </a:r>
          </a:p>
        </p:txBody>
      </p:sp>
      <p:sp>
        <p:nvSpPr>
          <p:cNvPr id="43520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67200" y="1524000"/>
            <a:ext cx="4495800" cy="20574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2400" dirty="0" smtClean="0"/>
              <a:t>Plan how to implement</a:t>
            </a:r>
          </a:p>
          <a:p>
            <a:pPr>
              <a:buClr>
                <a:srgbClr val="C00000"/>
              </a:buClr>
            </a:pPr>
            <a:r>
              <a:rPr lang="en-US" sz="2400" dirty="0" smtClean="0"/>
              <a:t>Practice teaching strategies </a:t>
            </a:r>
            <a:endParaRPr lang="en-US" sz="2400" dirty="0"/>
          </a:p>
          <a:p>
            <a:pPr>
              <a:buClr>
                <a:srgbClr val="C00000"/>
              </a:buClr>
            </a:pPr>
            <a:r>
              <a:rPr lang="en-US" sz="2400" dirty="0" smtClean="0"/>
              <a:t>Begin </a:t>
            </a:r>
            <a:r>
              <a:rPr lang="en-US" sz="2400" dirty="0" err="1" smtClean="0"/>
              <a:t>Kidwriting</a:t>
            </a:r>
            <a:endParaRPr lang="en-US" sz="2400" dirty="0"/>
          </a:p>
          <a:p>
            <a:pPr>
              <a:buClr>
                <a:srgbClr val="C00000"/>
              </a:buClr>
            </a:pPr>
            <a:r>
              <a:rPr lang="en-US" sz="2400" dirty="0"/>
              <a:t>Collecting </a:t>
            </a:r>
            <a:r>
              <a:rPr lang="en-US" sz="2400" dirty="0" smtClean="0"/>
              <a:t>books/resources </a:t>
            </a:r>
            <a:r>
              <a:rPr lang="en-US" sz="2400" dirty="0"/>
              <a:t>on the </a:t>
            </a:r>
            <a:r>
              <a:rPr lang="en-US" sz="2400" dirty="0" smtClean="0"/>
              <a:t>10 </a:t>
            </a:r>
            <a:r>
              <a:rPr lang="en-US" sz="2400" dirty="0"/>
              <a:t>themes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43520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67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5207" name="Picture 7" descr="IMG_38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160" y="3949700"/>
            <a:ext cx="34671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CC00"/>
                </a:solidFill>
              </a:rPr>
              <a:t>Most Current Information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40750" cy="4498975"/>
          </a:xfrm>
          <a:noFill/>
          <a:ln/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/>
              <a:t>To join the Facebook group:</a:t>
            </a:r>
            <a:endParaRPr lang="en-US" dirty="0">
              <a:hlinkClick r:id="rId2"/>
            </a:endParaRPr>
          </a:p>
          <a:p>
            <a:pPr>
              <a:buClr>
                <a:srgbClr val="009900"/>
              </a:buClr>
            </a:pPr>
            <a:r>
              <a:rPr lang="en-US" dirty="0">
                <a:solidFill>
                  <a:srgbClr val="C00000"/>
                </a:solidFill>
                <a:hlinkClick r:id="rId2"/>
              </a:rPr>
              <a:t>http://www.facebook.com/home.php#!/profile.php?id=1032933626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Arial" charset="0"/>
              <a:buNone/>
            </a:pPr>
            <a:r>
              <a:rPr lang="en-US" dirty="0"/>
              <a:t>To check out our blog: 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http://kindergartensteppingstones.blogspot.com/</a:t>
            </a:r>
            <a:endParaRPr lang="en-US" dirty="0"/>
          </a:p>
          <a:p>
            <a:pPr>
              <a:buFont typeface="Arial" charset="0"/>
              <a:buNone/>
            </a:pPr>
            <a:r>
              <a:rPr lang="en-US" dirty="0" smtClean="0"/>
              <a:t>NAD website</a:t>
            </a:r>
          </a:p>
          <a:p>
            <a:r>
              <a:rPr lang="en-US" dirty="0" smtClean="0">
                <a:solidFill>
                  <a:srgbClr val="92D050"/>
                </a:solidFill>
                <a:hlinkClick r:id="rId3"/>
              </a:rPr>
              <a:t>http:nadeducation.org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3930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4876799"/>
            <a:ext cx="304800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67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Other Supporting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defRPr/>
            </a:pPr>
            <a:r>
              <a:rPr lang="en-CA" dirty="0"/>
              <a:t>K-1, K-2 </a:t>
            </a:r>
            <a:r>
              <a:rPr lang="en-CA" dirty="0" err="1"/>
              <a:t>Multigrade</a:t>
            </a:r>
            <a:r>
              <a:rPr lang="en-CA" dirty="0"/>
              <a:t> planning resources for the classroom teacher (fall 2011) </a:t>
            </a:r>
            <a:r>
              <a:rPr lang="en-CA" sz="2800" dirty="0"/>
              <a:t>(</a:t>
            </a:r>
            <a:r>
              <a:rPr lang="en-CA" sz="2800" dirty="0">
                <a:hlinkClick r:id="rId2"/>
              </a:rPr>
              <a:t>http://pathways.nadeducation.org</a:t>
            </a:r>
            <a:r>
              <a:rPr lang="en-CA" sz="2800" dirty="0"/>
              <a:t>)</a:t>
            </a:r>
          </a:p>
          <a:p>
            <a:pPr eaLnBrk="0" hangingPunct="0">
              <a:spcBef>
                <a:spcPts val="1200"/>
              </a:spcBef>
              <a:defRPr/>
            </a:pPr>
            <a:r>
              <a:rPr lang="en-CA" dirty="0"/>
              <a:t>Webinars (to be scheduled by TDEC)</a:t>
            </a:r>
            <a:r>
              <a:rPr lang="en-CA" dirty="0">
                <a:hlinkClick r:id="rId3"/>
              </a:rPr>
              <a:t> </a:t>
            </a:r>
            <a:r>
              <a:rPr lang="en-CA" sz="2800" dirty="0"/>
              <a:t>(</a:t>
            </a:r>
            <a:r>
              <a:rPr lang="en-CA" sz="2800" dirty="0">
                <a:hlinkClick r:id="rId4"/>
              </a:rPr>
              <a:t>www.nadeducation.org/tdec</a:t>
            </a:r>
            <a:r>
              <a:rPr lang="en-CA" sz="2800" dirty="0" smtClean="0"/>
              <a:t>)</a:t>
            </a:r>
            <a:endParaRPr lang="en-CA" sz="2800" dirty="0"/>
          </a:p>
          <a:p>
            <a:r>
              <a:rPr lang="en-US" dirty="0" smtClean="0"/>
              <a:t>Kendall/Hunt Website</a:t>
            </a:r>
            <a:r>
              <a:rPr lang="en-US" dirty="0"/>
              <a:t> </a:t>
            </a:r>
            <a:r>
              <a:rPr lang="en-US" dirty="0" smtClean="0"/>
              <a:t>to order: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  <a:hlinkClick r:id="rId5"/>
              </a:rPr>
              <a:t>www.kendallhunt.com/pathways/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5181600"/>
            <a:ext cx="304800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3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91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C00"/>
                </a:solidFill>
              </a:rPr>
              <a:t>Description</a:t>
            </a:r>
          </a:p>
        </p:txBody>
      </p:sp>
      <p:sp>
        <p:nvSpPr>
          <p:cNvPr id="4423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CA" sz="2400" dirty="0">
                <a:effectLst/>
              </a:rPr>
              <a:t>The new NAD Kindergarten Stepping Stones program is based on the belief that kindergarten is a stepping stone between home, early childhood education, and the primary grades of school.  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CA" sz="2400" dirty="0">
                <a:effectLst/>
              </a:rPr>
              <a:t>The program recognizes that young ones are created in God’s image and must be nurtured to think, learn, choose, and grow.  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CA" sz="2400" dirty="0">
                <a:effectLst/>
              </a:rPr>
              <a:t>It is responsive to individual </a:t>
            </a:r>
            <a:r>
              <a:rPr lang="en-CA" sz="2400" dirty="0" smtClean="0">
                <a:effectLst/>
              </a:rPr>
              <a:t>differences </a:t>
            </a:r>
            <a:r>
              <a:rPr lang="en-CA" sz="2400" dirty="0">
                <a:effectLst/>
              </a:rPr>
              <a:t>in developmental                                                    stage, ability, and interest.</a:t>
            </a:r>
            <a:endParaRPr lang="en-US" sz="2400" dirty="0">
              <a:effectLst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19600"/>
            <a:ext cx="41910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C00"/>
                </a:solidFill>
              </a:rPr>
              <a:t>Features of Stepping 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CA" sz="2400" dirty="0"/>
              <a:t>Strong spiritual connections – “Making the invisible God visible” is the primary goal</a:t>
            </a:r>
            <a:endParaRPr lang="en-US" sz="2400" dirty="0"/>
          </a:p>
          <a:p>
            <a:pPr>
              <a:buClr>
                <a:srgbClr val="C00000"/>
              </a:buClr>
            </a:pPr>
            <a:r>
              <a:rPr lang="en-CA" sz="2400" dirty="0"/>
              <a:t>A comprehensive, integrated program that includes all subject areas</a:t>
            </a:r>
          </a:p>
          <a:p>
            <a:pPr>
              <a:buClr>
                <a:srgbClr val="C00000"/>
              </a:buClr>
            </a:pPr>
            <a:r>
              <a:rPr lang="en-US" sz="2400" dirty="0"/>
              <a:t>Rich children’s literature base</a:t>
            </a:r>
          </a:p>
          <a:p>
            <a:pPr>
              <a:buClr>
                <a:srgbClr val="C00000"/>
              </a:buClr>
            </a:pPr>
            <a:r>
              <a:rPr lang="en-US" sz="2400" dirty="0"/>
              <a:t>Themes aligned with elementary </a:t>
            </a:r>
            <a:r>
              <a:rPr lang="en-US" sz="2400" i="1" dirty="0"/>
              <a:t>Pathways</a:t>
            </a:r>
            <a:r>
              <a:rPr lang="en-US" sz="2400" dirty="0"/>
              <a:t> program</a:t>
            </a:r>
          </a:p>
          <a:p>
            <a:pPr>
              <a:buClr>
                <a:srgbClr val="C00000"/>
              </a:buClr>
            </a:pPr>
            <a:r>
              <a:rPr lang="en-CA" sz="2400" dirty="0"/>
              <a:t>NAD Kindergarten Scope and Sequence target skills, covered in each theme book, are listed in the DLGs at the beginning of each theme book </a:t>
            </a:r>
          </a:p>
          <a:p>
            <a:pPr>
              <a:buClr>
                <a:srgbClr val="C00000"/>
              </a:buClr>
            </a:pPr>
            <a:r>
              <a:rPr lang="en-CA" sz="2400" dirty="0"/>
              <a:t>Target skills are matched to specific activities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67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3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C00"/>
                </a:solidFill>
              </a:rPr>
              <a:t>Features </a:t>
            </a:r>
            <a:r>
              <a:rPr lang="en-US" dirty="0" smtClean="0">
                <a:solidFill>
                  <a:srgbClr val="FFCC00"/>
                </a:solidFill>
              </a:rPr>
              <a:t>Meet </a:t>
            </a:r>
            <a:r>
              <a:rPr lang="en-US" dirty="0">
                <a:solidFill>
                  <a:srgbClr val="FFCC00"/>
                </a:solidFill>
              </a:rPr>
              <a:t>C</a:t>
            </a:r>
            <a:r>
              <a:rPr lang="en-US" dirty="0" smtClean="0">
                <a:solidFill>
                  <a:srgbClr val="FFCC00"/>
                </a:solidFill>
              </a:rPr>
              <a:t>hildren’s </a:t>
            </a:r>
            <a:r>
              <a:rPr lang="en-US" dirty="0">
                <a:solidFill>
                  <a:srgbClr val="FFCC00"/>
                </a:solidFill>
              </a:rPr>
              <a:t>N</a:t>
            </a:r>
            <a:r>
              <a:rPr lang="en-US" dirty="0" smtClean="0">
                <a:solidFill>
                  <a:srgbClr val="FFCC00"/>
                </a:solidFill>
              </a:rPr>
              <a:t>eeds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7527"/>
            <a:ext cx="8540750" cy="4498975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2400" dirty="0"/>
              <a:t>Developmental program designed to meet each individual child’s needs</a:t>
            </a:r>
          </a:p>
          <a:p>
            <a:pPr>
              <a:buClr>
                <a:srgbClr val="C00000"/>
              </a:buClr>
            </a:pPr>
            <a:r>
              <a:rPr lang="en-CA" sz="2400" dirty="0"/>
              <a:t>Inquiry-based activities which encourage exploration      and discovery</a:t>
            </a:r>
          </a:p>
          <a:p>
            <a:pPr>
              <a:buClr>
                <a:srgbClr val="C00000"/>
              </a:buClr>
            </a:pPr>
            <a:r>
              <a:rPr lang="en-CA" sz="2400" dirty="0"/>
              <a:t>Aligned with current research in all domains of development</a:t>
            </a:r>
          </a:p>
          <a:p>
            <a:pPr>
              <a:buClr>
                <a:srgbClr val="C00000"/>
              </a:buClr>
            </a:pPr>
            <a:r>
              <a:rPr lang="en-CA" sz="2400" dirty="0"/>
              <a:t>General expectations of student learning are indicated in a grid at the beginning of each theme book under “Planning Overview” </a:t>
            </a:r>
          </a:p>
          <a:p>
            <a:pPr>
              <a:buClr>
                <a:srgbClr val="C00000"/>
              </a:buClr>
            </a:pPr>
            <a:r>
              <a:rPr lang="en-CA" sz="2400" dirty="0"/>
              <a:t>G</a:t>
            </a:r>
            <a:r>
              <a:rPr lang="en-CA" sz="2400" dirty="0" smtClean="0"/>
              <a:t>raphics </a:t>
            </a:r>
            <a:r>
              <a:rPr lang="en-CA" sz="2400" dirty="0"/>
              <a:t>in </a:t>
            </a:r>
            <a:r>
              <a:rPr lang="en-CA" sz="2400" dirty="0" smtClean="0"/>
              <a:t>the grids indicate if target skills were just to be </a:t>
            </a:r>
            <a:r>
              <a:rPr lang="en-CA" sz="2400" dirty="0" smtClean="0">
                <a:solidFill>
                  <a:srgbClr val="C00000"/>
                </a:solidFill>
              </a:rPr>
              <a:t>Presented</a:t>
            </a:r>
            <a:r>
              <a:rPr lang="en-CA" sz="2400" dirty="0" smtClean="0"/>
              <a:t>, children should be </a:t>
            </a:r>
            <a:r>
              <a:rPr lang="en-CA" sz="2400" dirty="0" smtClean="0">
                <a:solidFill>
                  <a:srgbClr val="C00000"/>
                </a:solidFill>
              </a:rPr>
              <a:t>Developing</a:t>
            </a:r>
            <a:r>
              <a:rPr lang="en-CA" sz="2400" dirty="0" smtClean="0"/>
              <a:t> the skills, or it is expected most children will become </a:t>
            </a:r>
            <a:r>
              <a:rPr lang="en-CA" sz="2400" dirty="0" smtClean="0">
                <a:solidFill>
                  <a:srgbClr val="C00000"/>
                </a:solidFill>
              </a:rPr>
              <a:t>Independent</a:t>
            </a:r>
            <a:r>
              <a:rPr lang="en-CA" sz="2400" dirty="0" smtClean="0"/>
              <a:t>. </a:t>
            </a:r>
            <a:endParaRPr lang="en-CA" sz="2400" dirty="0"/>
          </a:p>
          <a:p>
            <a:endParaRPr lang="en-US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67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3044">
            <a:off x="7623378" y="6110109"/>
            <a:ext cx="738188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4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C00"/>
                </a:solidFill>
              </a:rPr>
              <a:t>Correlates with Pathways’ Themes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495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/>
              <a:t>Beginning </a:t>
            </a:r>
            <a:r>
              <a:rPr lang="en-US" sz="2400" b="1" dirty="0" smtClean="0"/>
              <a:t>School	</a:t>
            </a:r>
            <a:r>
              <a:rPr lang="en-US" sz="2400" b="1" dirty="0"/>
              <a:t>	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 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Go!</a:t>
            </a:r>
            <a:r>
              <a:rPr lang="en-US" sz="2400" b="1" dirty="0">
                <a:solidFill>
                  <a:srgbClr val="C00000"/>
                </a:solidFill>
              </a:rPr>
              <a:t>	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/>
              <a:t>Heroes			</a:t>
            </a:r>
            <a:r>
              <a:rPr lang="en-US" sz="2400" b="1" dirty="0" smtClean="0"/>
              <a:t>	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Let’s 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Friends</a:t>
            </a:r>
            <a:endParaRPr lang="en-U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/>
              <a:t>My World and Others	    	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Who’s 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 Neighbor?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/>
              <a:t>Living Things		</a:t>
            </a:r>
            <a:r>
              <a:rPr lang="en-US" sz="2400" b="1" dirty="0" smtClean="0"/>
              <a:t>	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Deep 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the 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Forest</a:t>
            </a:r>
            <a:endParaRPr lang="en-U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/>
              <a:t>Spiritual Journey	</a:t>
            </a:r>
            <a:r>
              <a:rPr lang="en-US" sz="2400" b="1" dirty="0" smtClean="0"/>
              <a:t>	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Giving Gifts</a:t>
            </a:r>
            <a:endParaRPr lang="en-U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/>
              <a:t>Friends and Family	</a:t>
            </a:r>
            <a:r>
              <a:rPr lang="en-US" sz="2400" b="1" dirty="0" smtClean="0"/>
              <a:t>	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Family</a:t>
            </a:r>
            <a:endParaRPr lang="en-U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/>
              <a:t>Environment		</a:t>
            </a:r>
            <a:r>
              <a:rPr lang="en-US" sz="2400" b="1" dirty="0" smtClean="0"/>
              <a:t>	</a:t>
            </a:r>
            <a:r>
              <a:rPr lang="en-US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Brrrr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 It’s Cold!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/>
              <a:t>Growth &amp; Feelings 	</a:t>
            </a:r>
            <a:r>
              <a:rPr lang="en-US" sz="2400" b="1" dirty="0" smtClean="0"/>
              <a:t>	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Wonderfully Made</a:t>
            </a:r>
            <a:endParaRPr lang="en-U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/>
              <a:t>Yesterday		</a:t>
            </a:r>
            <a:r>
              <a:rPr lang="en-US" sz="2400" b="1" dirty="0" smtClean="0"/>
              <a:t>	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Moving On</a:t>
            </a:r>
            <a:endParaRPr lang="en-U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/>
              <a:t>Social Issues &amp; </a:t>
            </a:r>
            <a:r>
              <a:rPr lang="en-US" sz="2400" b="1" dirty="0" smtClean="0"/>
              <a:t>Culture	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I’m on 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Mission!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67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7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CC00"/>
                </a:solidFill>
              </a:rPr>
              <a:t>Spiritual Connections</a:t>
            </a:r>
          </a:p>
        </p:txBody>
      </p:sp>
      <p:sp>
        <p:nvSpPr>
          <p:cNvPr id="417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600200"/>
            <a:ext cx="92202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sz="2000" b="1" dirty="0"/>
              <a:t>Intro.</a:t>
            </a:r>
            <a:r>
              <a:rPr lang="en-US" sz="2400" b="1" dirty="0"/>
              <a:t>	Off We Go!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  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Loves Me</a:t>
            </a:r>
          </a:p>
          <a:p>
            <a:pPr marL="609600" indent="-609600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sz="2400" b="1" dirty="0"/>
              <a:t>1.	Let’s Be </a:t>
            </a:r>
            <a:r>
              <a:rPr lang="en-US" sz="2400" b="1" dirty="0" smtClean="0"/>
              <a:t>Friends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Gives Us Friends</a:t>
            </a:r>
          </a:p>
          <a:p>
            <a:pPr marL="609600" indent="-609600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sz="2400" b="1" dirty="0"/>
              <a:t>2.	Who’s My Neighbor? 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Gives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Everything I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Need</a:t>
            </a:r>
          </a:p>
          <a:p>
            <a:pPr marL="609600" indent="-609600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sz="2400" b="1" dirty="0"/>
              <a:t>3.	Deep in the </a:t>
            </a:r>
            <a:r>
              <a:rPr lang="en-US" sz="2400" b="1" dirty="0" smtClean="0"/>
              <a:t>Forest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Made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our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World</a:t>
            </a:r>
          </a:p>
          <a:p>
            <a:pPr marL="609600" indent="-609600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sz="2400" b="1" dirty="0"/>
              <a:t>4.	Giving </a:t>
            </a:r>
            <a:r>
              <a:rPr lang="en-US" sz="2400" b="1" dirty="0" smtClean="0"/>
              <a:t>Gifts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  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Jesus is God’s Best Gift</a:t>
            </a:r>
          </a:p>
          <a:p>
            <a:pPr marL="609600" indent="-609600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sz="2400" b="1" dirty="0"/>
              <a:t>5.	We Are </a:t>
            </a:r>
            <a:r>
              <a:rPr lang="en-US" sz="2400" b="1" dirty="0" smtClean="0"/>
              <a:t>Family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Gives Us Families</a:t>
            </a:r>
          </a:p>
          <a:p>
            <a:pPr marL="609600" indent="-609600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sz="2400" b="1" dirty="0"/>
              <a:t>6.	</a:t>
            </a:r>
            <a:r>
              <a:rPr lang="en-US" sz="2400" b="1" dirty="0" err="1"/>
              <a:t>Brrrr</a:t>
            </a:r>
            <a:r>
              <a:rPr lang="en-US" sz="2400" b="1" dirty="0"/>
              <a:t>! It’s Cold!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Jesus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Cares for Me</a:t>
            </a:r>
          </a:p>
          <a:p>
            <a:pPr marL="609600" indent="-609600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sz="2400" b="1" dirty="0"/>
              <a:t>7.	Wonderfully </a:t>
            </a:r>
            <a:r>
              <a:rPr lang="en-US" sz="2400" b="1" dirty="0" smtClean="0"/>
              <a:t>Made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Helps Me Make Good Choices</a:t>
            </a:r>
          </a:p>
          <a:p>
            <a:pPr marL="609600" indent="-609600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sz="2400" b="1" dirty="0"/>
              <a:t>8.	Moving </a:t>
            </a:r>
            <a:r>
              <a:rPr lang="en-US" sz="2400" b="1" dirty="0" smtClean="0"/>
              <a:t>On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  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Wants Us to Follow Him</a:t>
            </a:r>
          </a:p>
          <a:p>
            <a:pPr marL="609600" indent="-609600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sz="2400" b="1" dirty="0"/>
              <a:t>9.	</a:t>
            </a:r>
            <a:r>
              <a:rPr lang="en-US" sz="2400" b="1" dirty="0" smtClean="0"/>
              <a:t>I’m on </a:t>
            </a:r>
            <a:r>
              <a:rPr lang="en-US" sz="2400" b="1" dirty="0"/>
              <a:t>a Mission!</a:t>
            </a:r>
            <a:r>
              <a:rPr 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can Share the Good News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bout 					Jesus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779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67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CC00"/>
                </a:solidFill>
              </a:rPr>
              <a:t>Components</a:t>
            </a:r>
          </a:p>
        </p:txBody>
      </p:sp>
      <p:graphicFrame>
        <p:nvGraphicFramePr>
          <p:cNvPr id="381041" name="Group 1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056963"/>
              </p:ext>
            </p:extLst>
          </p:nvPr>
        </p:nvGraphicFramePr>
        <p:xfrm>
          <a:off x="381000" y="1295400"/>
          <a:ext cx="8458200" cy="4876800"/>
        </p:xfrm>
        <a:graphic>
          <a:graphicData uri="http://schemas.openxmlformats.org/drawingml/2006/table">
            <a:tbl>
              <a:tblPr/>
              <a:tblGrid>
                <a:gridCol w="4343400"/>
                <a:gridCol w="4114800"/>
              </a:tblGrid>
              <a:tr h="32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Teacher Materials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Student Materials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768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80000"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Teacher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Manual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80000"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 Daily Lesson Guides and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Blackline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CDs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80000"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37 Trade Books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80000"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 Resource Book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80000"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10 Bible Story Lap Books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80000"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Bible Story/Music CD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80000"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Stairway to Reading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Kit (Phonics)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Kindergarten Bible Story Readers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and CDs*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80000"/>
                        <a:buFont typeface="+mj-lt"/>
                        <a:buAutoNum type="arabicPeriod"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Stairway to Reading Student Activity Book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*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*Consumable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67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243" name="Group 42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45356743"/>
              </p:ext>
            </p:extLst>
          </p:nvPr>
        </p:nvGraphicFramePr>
        <p:xfrm>
          <a:off x="304800" y="533400"/>
          <a:ext cx="8540750" cy="5659871"/>
        </p:xfrm>
        <a:graphic>
          <a:graphicData uri="http://schemas.openxmlformats.org/drawingml/2006/table">
            <a:tbl>
              <a:tblPr/>
              <a:tblGrid>
                <a:gridCol w="1708150"/>
                <a:gridCol w="1416050"/>
                <a:gridCol w="292100"/>
                <a:gridCol w="1003300"/>
                <a:gridCol w="685800"/>
                <a:gridCol w="762000"/>
                <a:gridCol w="965200"/>
                <a:gridCol w="330200"/>
                <a:gridCol w="1377950"/>
              </a:tblGrid>
              <a:tr h="556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DLGs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62A3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Week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Week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Week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Week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5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Intro: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Off We Go!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62A3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Hands as Warm as Toast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Nico and Lola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5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. Let’s Be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   Friends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Bein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’ With You this Way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Winners Never Quit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One Smile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This is Our House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1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2.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Who’s My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   Neighbor?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62A3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Me On the Map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Adele &amp; Simon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 My Neighbor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Career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3.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Deep in the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   Forest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62A3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When Rain Falls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Where Would I Be in an Evergreen Tree?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Good-Night, Owl!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When We Go Camping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4.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Giving Gifts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62A3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Winter’s Gift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Christmas Day in the Morning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The Best 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5.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We are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  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Dad and Me in the Morning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Grandfather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Counts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Sam and the Lucky Money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Mama 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Panya’s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Pancakes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6. 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Brrrr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! It’s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   Cold!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62A3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Balto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Mama , Do You Love Me?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Alaska Animal Babies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The Emperor’s Egg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7.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Wonderfully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   Made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62A3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The Growing Story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The Busy Body Book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Happy , Healthy Me!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8.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Moving 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62A3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Papa and the Pioneer Quilt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 Day on the Prairie 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Iron Horses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Arbor Day Square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. I’m on a Mission!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62A3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Jalapeño Bagels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 Box for 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Jairo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Beatrice’s Goat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Four Feet Two Sandals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Jungle Thorn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67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7">
      <a:dk1>
        <a:srgbClr val="000000"/>
      </a:dk1>
      <a:lt1>
        <a:srgbClr val="DDDCC5"/>
      </a:lt1>
      <a:dk2>
        <a:srgbClr val="95934B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19552</TotalTime>
  <Words>687</Words>
  <Application>Microsoft Office PowerPoint</Application>
  <PresentationFormat>On-screen Show (4:3)</PresentationFormat>
  <Paragraphs>188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Compass</vt:lpstr>
      <vt:lpstr>Welcome to the New NAD Kindergarten Stepping Stones  A Journey to Excellence through Discovery </vt:lpstr>
      <vt:lpstr>PowerPoint Presentation</vt:lpstr>
      <vt:lpstr>Description</vt:lpstr>
      <vt:lpstr>Features of Stepping Stones</vt:lpstr>
      <vt:lpstr>Features Meet Children’s Needs </vt:lpstr>
      <vt:lpstr>Correlates with Pathways’ Themes</vt:lpstr>
      <vt:lpstr>Spiritual Connections</vt:lpstr>
      <vt:lpstr>Components</vt:lpstr>
      <vt:lpstr>PowerPoint Presentation</vt:lpstr>
      <vt:lpstr>  10 Instructional Blocks</vt:lpstr>
      <vt:lpstr>Suggested Schedule</vt:lpstr>
      <vt:lpstr>Suggested Schedule Continued</vt:lpstr>
      <vt:lpstr>Suggested Schedule Continued</vt:lpstr>
      <vt:lpstr>Suggested Schedule Continued</vt:lpstr>
      <vt:lpstr>What Now?</vt:lpstr>
      <vt:lpstr>Most Current Information</vt:lpstr>
      <vt:lpstr>Other Supporting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Jody</dc:creator>
  <cp:lastModifiedBy>Mandi Staples</cp:lastModifiedBy>
  <cp:revision>184</cp:revision>
  <dcterms:created xsi:type="dcterms:W3CDTF">2006-03-24T00:50:14Z</dcterms:created>
  <dcterms:modified xsi:type="dcterms:W3CDTF">2012-05-10T19:05:34Z</dcterms:modified>
</cp:coreProperties>
</file>